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80" r:id="rId4"/>
    <p:sldId id="281" r:id="rId5"/>
    <p:sldId id="284" r:id="rId6"/>
    <p:sldId id="286" r:id="rId7"/>
    <p:sldId id="288" r:id="rId8"/>
    <p:sldId id="289" r:id="rId9"/>
    <p:sldId id="275" r:id="rId10"/>
    <p:sldId id="272" r:id="rId11"/>
    <p:sldId id="273" r:id="rId12"/>
    <p:sldId id="276" r:id="rId13"/>
    <p:sldId id="274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12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1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15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478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55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88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119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21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6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27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4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09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86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38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0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95743E-DB6D-445B-8553-291CEDD9C215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F15218-F9C5-4F6E-B7BF-B0C30758A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8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81000"/>
            <a:ext cx="8382000" cy="5638800"/>
          </a:xfrm>
        </p:spPr>
        <p:txBody>
          <a:bodyPr>
            <a:normAutofit fontScale="92500"/>
          </a:bodyPr>
          <a:lstStyle/>
          <a:p>
            <a:pPr marL="36576" indent="0" algn="ctr">
              <a:buNone/>
            </a:pPr>
            <a:r>
              <a:rPr lang="en-US" sz="6400" dirty="0" smtClean="0"/>
              <a:t>SPECIAL EDUCATION</a:t>
            </a:r>
          </a:p>
          <a:p>
            <a:pPr marL="36576" indent="0" algn="ctr">
              <a:buNone/>
            </a:pPr>
            <a:r>
              <a:rPr lang="en-US" sz="5600" dirty="0" smtClean="0"/>
              <a:t>A REVIEW OF: </a:t>
            </a:r>
          </a:p>
          <a:p>
            <a:pPr marL="36576" indent="0" algn="ctr">
              <a:buNone/>
            </a:pPr>
            <a:endParaRPr lang="en-US" sz="5600" dirty="0" smtClean="0"/>
          </a:p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300" dirty="0" smtClean="0"/>
              <a:t>CHILD FIND/ SPED PROCESS</a:t>
            </a:r>
            <a:endParaRPr lang="en-US" sz="3300" dirty="0"/>
          </a:p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300" dirty="0" smtClean="0"/>
              <a:t>FERPA  AND CONFIDENTIALITY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300" dirty="0" smtClean="0"/>
              <a:t>LENGTH OF SCHOOL DAY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sz="4400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sz="4400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0999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FERPA?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/>
              <a:t>FERPA is the Family Educational Rights and Privacy Act and is a federal law that was enacted in 1974. FERPA protects the privacy of student education records. All educational institutions that receive federal funding must comply with FERPA.</a:t>
            </a:r>
          </a:p>
        </p:txBody>
      </p:sp>
    </p:spTree>
    <p:extLst>
      <p:ext uri="{BB962C8B-B14F-4D97-AF65-F5344CB8AC3E}">
        <p14:creationId xmlns:p14="http://schemas.microsoft.com/office/powerpoint/2010/main" val="7091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students' rights under FERPA?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/>
              <a:t>FERPA gives students four basic rights with respect to their education record:</a:t>
            </a:r>
            <a:br>
              <a:rPr lang="en-US" dirty="0"/>
            </a:b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/>
              <a:t>The right to control disclosure of their education record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The right to review their education record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The right to request amendment of inaccurate or misleading portions of their education record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The right to file a complaint regarding non-compliance of FERPA with the Family Policy Compliance Office of the U.S. Department of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Rights of Parents</a:t>
            </a:r>
            <a:br>
              <a:rPr lang="en-US" dirty="0"/>
            </a:br>
            <a:r>
              <a:rPr lang="en-US" dirty="0"/>
              <a:t>under FERPA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Right </a:t>
            </a:r>
            <a:r>
              <a:rPr lang="en-US" dirty="0"/>
              <a:t>to inspect and review education </a:t>
            </a:r>
            <a:r>
              <a:rPr lang="en-US" dirty="0" smtClean="0"/>
              <a:t>records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Right </a:t>
            </a:r>
            <a:r>
              <a:rPr lang="en-US" dirty="0"/>
              <a:t>to seek to amend education </a:t>
            </a:r>
            <a:r>
              <a:rPr lang="en-US" dirty="0" smtClean="0"/>
              <a:t>records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Right </a:t>
            </a:r>
            <a:r>
              <a:rPr lang="en-US" dirty="0"/>
              <a:t>to consent to the disclosure of information from education records, except as provided by </a:t>
            </a:r>
            <a:r>
              <a:rPr lang="en-US" dirty="0" smtClean="0"/>
              <a:t>law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"education records"?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lvl="1" indent="-4572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/>
              <a:t>Directly related to a </a:t>
            </a:r>
            <a:r>
              <a:rPr lang="en-US" sz="3000" dirty="0" smtClean="0"/>
              <a:t>student</a:t>
            </a:r>
            <a:endParaRPr lang="en-US" sz="3000" dirty="0"/>
          </a:p>
          <a:p>
            <a:pPr marL="971550" lvl="1" indent="-51435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/>
              <a:t>Maintained by an educational agency or institution or by a party acting for the agency or </a:t>
            </a:r>
            <a:r>
              <a:rPr lang="en-US" sz="3000" dirty="0" smtClean="0"/>
              <a:t>institution</a:t>
            </a:r>
          </a:p>
          <a:p>
            <a:pPr marL="971550" lvl="1" indent="-51435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 smtClean="0"/>
              <a:t>Records </a:t>
            </a:r>
            <a:r>
              <a:rPr lang="en-US" sz="3000" dirty="0"/>
              <a:t>on a student receiving services under Part B of the Individuals with Disabilities Education Act (IDEA) are “education records” subject to </a:t>
            </a:r>
            <a:r>
              <a:rPr lang="en-US" sz="3000" dirty="0" smtClean="0"/>
              <a:t>FERPA</a:t>
            </a:r>
          </a:p>
          <a:p>
            <a:pPr marL="971550" lvl="1" indent="-51435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000" dirty="0" smtClean="0"/>
              <a:t>Medical </a:t>
            </a:r>
            <a:r>
              <a:rPr lang="en-US" sz="3000" dirty="0"/>
              <a:t>or health related records are “education records” subject to </a:t>
            </a:r>
            <a:r>
              <a:rPr lang="en-US" sz="3000" dirty="0" smtClean="0"/>
              <a:t>FERPA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“Personally </a:t>
            </a:r>
            <a:r>
              <a:rPr lang="en-US" sz="3600" dirty="0" smtClean="0"/>
              <a:t>identifiable information</a:t>
            </a:r>
            <a:r>
              <a:rPr lang="en-US" sz="3600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/>
              <a:t>The student’s </a:t>
            </a:r>
            <a:r>
              <a:rPr lang="en-US" dirty="0" smtClean="0"/>
              <a:t>name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name of the student’s parent or other family </a:t>
            </a:r>
            <a:r>
              <a:rPr lang="en-US" dirty="0" smtClean="0"/>
              <a:t>members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personal identifier, such as the student’s social security number, student number, or biometric </a:t>
            </a:r>
            <a:r>
              <a:rPr lang="en-US" dirty="0" smtClean="0"/>
              <a:t>record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Other </a:t>
            </a:r>
            <a:r>
              <a:rPr lang="en-US" dirty="0"/>
              <a:t>indirect identifiers, such as the student’s date of birth, place of birth, and mother’s maiden </a:t>
            </a:r>
            <a:r>
              <a:rPr lang="en-US" dirty="0" smtClean="0"/>
              <a:t>name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dirty="0"/>
              <a:t>“Personally identifiable information,” </a:t>
            </a:r>
            <a:r>
              <a:rPr lang="en-US" sz="3600" dirty="0" smtClean="0"/>
              <a:t>      (cont’d)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/>
              <a:t>Other information that, alone or in combination, is linked or linkable to a specific student that would allow a reasonable person in the school community, who does not have personal knowledge of the relevant circumstances, to identify the student with reasonable </a:t>
            </a:r>
            <a:r>
              <a:rPr lang="en-US" dirty="0" smtClean="0"/>
              <a:t>certainty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Information </a:t>
            </a:r>
            <a:r>
              <a:rPr lang="en-US" dirty="0"/>
              <a:t>requested by a person who the educational agency or institution reasonably believes knows the identity of the student to whom the education records </a:t>
            </a:r>
            <a:r>
              <a:rPr lang="en-US" dirty="0" smtClean="0"/>
              <a:t>relates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954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If you have any questions please contact:</a:t>
            </a:r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 smtClean="0"/>
              <a:t>Amanda Phelps</a:t>
            </a:r>
            <a:endParaRPr lang="en-US" sz="3600" dirty="0" smtClean="0"/>
          </a:p>
          <a:p>
            <a:r>
              <a:rPr lang="en-US" sz="3600" dirty="0" smtClean="0"/>
              <a:t>205-536-7756</a:t>
            </a:r>
            <a:endParaRPr lang="en-US" sz="3600" dirty="0" smtClean="0"/>
          </a:p>
          <a:p>
            <a:r>
              <a:rPr lang="en-US" sz="3600" dirty="0" smtClean="0"/>
              <a:t>aphelps@ocsredskins.com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15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31546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CHILD </a:t>
            </a:r>
            <a:r>
              <a:rPr lang="en-US" dirty="0" smtClean="0"/>
              <a:t>FIND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CHILD FIND?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Child Find is a statewide effort by the Alabama State Department of Education and the Department of Rehabilitation Services to locate, identify, and evaluate children with disabilities from birth to age 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CAN MAKE A REFERRAL?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A parent of a child or a public agency may initiate a request for an initial evaluation to determine if the child is a child with a disability. </a:t>
            </a:r>
          </a:p>
          <a:p>
            <a:pPr marL="36576" indent="0">
              <a:buNone/>
            </a:pPr>
            <a:r>
              <a:rPr lang="en-US" dirty="0" smtClean="0"/>
              <a:t>Intervention strategies (RTI) </a:t>
            </a:r>
            <a:r>
              <a:rPr lang="en-US" dirty="0" smtClean="0"/>
              <a:t>may be implemented </a:t>
            </a:r>
            <a:r>
              <a:rPr lang="en-US" dirty="0" smtClean="0"/>
              <a:t>for 8 weeks and data collected for student prior to the eligibility meeting.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Avenues for Making a Referral?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Clr>
                <a:schemeClr val="tx1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A referral may be made: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Over the phone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Through the mail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During a parent-teacher conference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By school personnel, e.g., classroom teacher, guidance counselor, bus driver, etc. (following Problem Solving Team guidelines)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By anyone knowledgeable of the child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referral begins with the date that the parent signs the Consent to Evaluate.  The total Process from Referral to IEP development is 120 days.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IEP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IEP TEAM makes decisions about eligibility, evaluations, and programming for the student.</a:t>
            </a:r>
          </a:p>
          <a:p>
            <a:pPr>
              <a:buNone/>
            </a:pPr>
            <a:r>
              <a:rPr lang="en-US" dirty="0" smtClean="0"/>
              <a:t>             IEP TEAM consist of:</a:t>
            </a:r>
          </a:p>
          <a:p>
            <a:r>
              <a:rPr lang="en-US" dirty="0" smtClean="0"/>
              <a:t>General Education Teacher</a:t>
            </a:r>
          </a:p>
          <a:p>
            <a:r>
              <a:rPr lang="en-US" dirty="0" smtClean="0"/>
              <a:t>SPED Teacher</a:t>
            </a:r>
          </a:p>
          <a:p>
            <a:r>
              <a:rPr lang="en-US" dirty="0" smtClean="0"/>
              <a:t>LEA Rep</a:t>
            </a:r>
          </a:p>
          <a:p>
            <a:r>
              <a:rPr lang="en-US" dirty="0" smtClean="0"/>
              <a:t>Parent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Alabama has thirteen areas of disabilities that a child may qualify for SPED Services.  </a:t>
            </a:r>
          </a:p>
          <a:p>
            <a:pPr>
              <a:buNone/>
            </a:pPr>
            <a:r>
              <a:rPr lang="en-US" dirty="0" smtClean="0"/>
              <a:t>Eligibility is a TWO Prong Process:</a:t>
            </a:r>
          </a:p>
          <a:p>
            <a:r>
              <a:rPr lang="en-US" dirty="0" smtClean="0"/>
              <a:t>Student must have a defined disability under AAC criteria</a:t>
            </a:r>
          </a:p>
          <a:p>
            <a:r>
              <a:rPr lang="en-US" dirty="0" smtClean="0"/>
              <a:t>Student must be in need of specialized instruction (academic or social need)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838200"/>
            <a:ext cx="6553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pPr algn="ctr"/>
            <a:r>
              <a:rPr lang="en-US" sz="4400" dirty="0" smtClean="0"/>
              <a:t>FERPA </a:t>
            </a:r>
          </a:p>
          <a:p>
            <a:pPr algn="ctr"/>
            <a:r>
              <a:rPr lang="en-US" sz="4400" dirty="0" smtClean="0"/>
              <a:t>AND</a:t>
            </a:r>
          </a:p>
          <a:p>
            <a:pPr algn="ctr"/>
            <a:r>
              <a:rPr lang="en-US" sz="4400" dirty="0" smtClean="0"/>
              <a:t>CONFIDENTIALITY OF STUDENT RECORDS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21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806</TotalTime>
  <Words>601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Garamond</vt:lpstr>
      <vt:lpstr>Wingdings</vt:lpstr>
      <vt:lpstr>Organic</vt:lpstr>
      <vt:lpstr>PowerPoint Presentation</vt:lpstr>
      <vt:lpstr>    CHILD FIND</vt:lpstr>
      <vt:lpstr>WHAT IS CHILD FIND?</vt:lpstr>
      <vt:lpstr>WHO CAN MAKE A REFERRAL?</vt:lpstr>
      <vt:lpstr>What are the Avenues for Making a Referral?</vt:lpstr>
      <vt:lpstr>REFERRAL PROCESS</vt:lpstr>
      <vt:lpstr>IEP TEAM</vt:lpstr>
      <vt:lpstr>ELIGIBILITY</vt:lpstr>
      <vt:lpstr>PowerPoint Presentation</vt:lpstr>
      <vt:lpstr>What is FERPA? </vt:lpstr>
      <vt:lpstr>What are students' rights under FERPA? </vt:lpstr>
      <vt:lpstr>Primary Rights of Parents under FERPA</vt:lpstr>
      <vt:lpstr>What are "education records"? </vt:lpstr>
      <vt:lpstr>“Personally identifiable information”</vt:lpstr>
      <vt:lpstr>“Personally identifiable information,”       (cont’d)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Robertson, Connie</dc:creator>
  <cp:lastModifiedBy>Amanda Phelps</cp:lastModifiedBy>
  <cp:revision>54</cp:revision>
  <dcterms:created xsi:type="dcterms:W3CDTF">2013-07-29T12:32:02Z</dcterms:created>
  <dcterms:modified xsi:type="dcterms:W3CDTF">2021-09-23T18:49:34Z</dcterms:modified>
</cp:coreProperties>
</file>